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0" r:id="rId3"/>
    <p:sldId id="257" r:id="rId4"/>
    <p:sldId id="259" r:id="rId5"/>
    <p:sldId id="258"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F99E4866-99A2-46BB-8142-F44CA9F05141}">
          <p14:sldIdLst>
            <p14:sldId id="256"/>
            <p14:sldId id="260"/>
            <p14:sldId id="257"/>
            <p14:sldId id="259"/>
            <p14:sldId id="25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42" d="100"/>
          <a:sy n="142" d="100"/>
        </p:scale>
        <p:origin x="-960" y="-12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0">
                      <a:schemeClr val="tx1"/>
                    </a:gs>
                    <a:gs pos="68000">
                      <a:srgbClr val="F1F1F1"/>
                    </a:gs>
                    <a:gs pos="100000">
                      <a:schemeClr val="bg1">
                        <a:lumMod val="11000"/>
                        <a:lumOff val="89000"/>
                      </a:schemeClr>
                    </a:gs>
                  </a:gsLst>
                  <a:lin ang="5400000" scaled="1"/>
                  <a:tileRect/>
                </a:gradFill>
                <a:effectLst>
                  <a:outerShdw blurRad="469900" dist="342900" dir="5400000" sy="-20000" rotWithShape="0">
                    <a:prstClr val="black">
                      <a:alpha val="66000"/>
                    </a:prstClr>
                  </a:outerShdw>
                </a:effectLst>
              </a:defRPr>
            </a:lvl1pPr>
          </a:lstStyle>
          <a:p>
            <a:pPr lvl="0" algn="r"/>
            <a:r>
              <a:rPr lang="en-US" smtClean="0"/>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vert="horz" lIns="91440" tIns="45720" rIns="91440" bIns="45720" rtlCol="0"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stStyle>
          <a:p>
            <a:pPr marL="0" lvl="0" indent="0" algn="r">
              <a:buNone/>
            </a:pPr>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ECD19FB2-3AAB-4D03-B13A-2960828C78E3}" type="datetimeFigureOut">
              <a:rPr lang="en-US" dirty="0"/>
              <a:t>7/29/16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0C674-7DFC-42FE-B9CD-82963CDB1557}" type="datetimeFigureOut">
              <a:rPr lang="en-US" dirty="0"/>
              <a:t>7/29/16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76456F-F47D-4F25-8053-2A695DA0CA7D}" type="datetimeFigureOut">
              <a:rPr lang="en-US" dirty="0"/>
              <a:t>7/29/16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6C7379-69CC-4837-9905-BEBA22830C8A}" type="datetimeFigureOut">
              <a:rPr lang="en-US" dirty="0"/>
              <a:t>7/29/16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EB8B7E-8AEE-4F10-BFEE-C999AD004D36}" type="datetimeFigureOut">
              <a:rPr lang="en-US" dirty="0"/>
              <a:t>7/29/16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8668F3F9-58BC-440B-B37B-805B9055EF92}" type="datetimeFigureOut">
              <a:rPr lang="en-US" dirty="0"/>
              <a:t>7/29/16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D5A53AF-48EA-489D-8260-9DCAB666386A}" type="datetimeFigureOut">
              <a:rPr lang="en-US" dirty="0"/>
              <a:t>7/29/16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ED02AE-B9A4-47BD-AF8E-97E16144138B}" type="datetimeFigureOut">
              <a:rPr lang="en-US" dirty="0"/>
              <a:t>7/29/16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0FD78B-DB02-4362-BCDC-98A55456977C}" type="datetimeFigureOut">
              <a:rPr lang="en-US" dirty="0"/>
              <a:t>7/29/16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916976-5D93-46E4-A98A-FAD63E4D0EA8}" type="datetimeFigureOut">
              <a:rPr lang="en-US" dirty="0"/>
              <a:t>7/29/16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32000"/>
                        <a:lumOff val="68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F39F4F5-F4D2-4D2A-AB60-88D37ADCB869}" type="datetimeFigureOut">
              <a:rPr lang="en-US" dirty="0"/>
              <a:t>7/29/16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23BC6CE-6D1E-47E5-8859-F31AC5380EB2}" type="datetimeFigureOut">
              <a:rPr lang="en-US" dirty="0"/>
              <a:t>7/29/16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1B4E7C4-4DA4-404D-9965-B13F2DD7D8BF}" type="datetimeFigureOut">
              <a:rPr lang="en-US" dirty="0"/>
              <a:t>7/29/16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76FB7AA-4A53-424F-AD41-70827B6504BA}" type="datetimeFigureOut">
              <a:rPr lang="en-US" dirty="0"/>
              <a:t>7/29/16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dirty="0"/>
              <a:t>7/29/16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D1BD23-6E54-4D9D-AD88-A2813C73CC25}" type="datetimeFigureOut">
              <a:rPr lang="en-US" dirty="0"/>
              <a:t>7/29/16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71A834-4F3C-4AF9-9C74-05EC35A0F292}" type="datetimeFigureOut">
              <a:rPr lang="en-US" dirty="0"/>
              <a:t>7/29/16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1CF1133-3259-4C45-BABA-5B62D9C6F78D}" type="datetimeFigureOut">
              <a:rPr lang="en-US" dirty="0"/>
              <a:t>7/29/16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13000"/>
                  <a:lumOff val="87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13000"/>
                  <a:lumOff val="87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13000"/>
                  <a:lumOff val="87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13000"/>
                  <a:lumOff val="87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13000"/>
                  <a:lumOff val="87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13000"/>
                  <a:lumOff val="87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a:r>
              <a:rPr lang="lv-LV" sz="4000" dirty="0" smtClean="0"/>
              <a:t>“Izdevniecība Lilita LAB”</a:t>
            </a:r>
            <a:endParaRPr lang="lv-LV" sz="4000" dirty="0"/>
          </a:p>
        </p:txBody>
      </p:sp>
      <p:sp>
        <p:nvSpPr>
          <p:cNvPr id="3" name="Subtitle 2"/>
          <p:cNvSpPr>
            <a:spLocks noGrp="1"/>
          </p:cNvSpPr>
          <p:nvPr>
            <p:ph type="subTitle" idx="1"/>
          </p:nvPr>
        </p:nvSpPr>
        <p:spPr>
          <a:xfrm>
            <a:off x="1708176" y="103031"/>
            <a:ext cx="7825417" cy="3451538"/>
          </a:xfrm>
        </p:spPr>
        <p:txBody>
          <a:bodyPr>
            <a:normAutofit/>
          </a:bodyPr>
          <a:lstStyle/>
          <a:p>
            <a:pPr algn="ctr"/>
            <a:r>
              <a:rPr lang="en-GB" sz="4800" dirty="0" smtClean="0"/>
              <a:t>Special 21st. </a:t>
            </a:r>
            <a:r>
              <a:rPr lang="en-GB" sz="4800" dirty="0"/>
              <a:t>a</a:t>
            </a:r>
            <a:r>
              <a:rPr lang="en-GB" sz="4800" dirty="0" smtClean="0"/>
              <a:t>nniversary offer.</a:t>
            </a:r>
          </a:p>
          <a:p>
            <a:pPr algn="ctr"/>
            <a:r>
              <a:rPr lang="en-GB" sz="5400" dirty="0"/>
              <a:t>M</a:t>
            </a:r>
            <a:r>
              <a:rPr lang="en-GB" sz="5400" dirty="0" smtClean="0"/>
              <a:t>agazine</a:t>
            </a:r>
            <a:endParaRPr lang="en-GB" sz="5400" dirty="0" smtClean="0"/>
          </a:p>
          <a:p>
            <a:pPr algn="ctr"/>
            <a:r>
              <a:rPr lang="en-GB" sz="5400" dirty="0" smtClean="0"/>
              <a:t>«</a:t>
            </a:r>
            <a:r>
              <a:rPr lang="en-GB" sz="5400" dirty="0" err="1" smtClean="0"/>
              <a:t>Latvijas</a:t>
            </a:r>
            <a:r>
              <a:rPr lang="en-GB" sz="5400" dirty="0" smtClean="0"/>
              <a:t> </a:t>
            </a:r>
            <a:r>
              <a:rPr lang="en-GB" sz="5400" dirty="0" err="1" smtClean="0"/>
              <a:t>Architektūra</a:t>
            </a:r>
            <a:r>
              <a:rPr lang="en-GB" sz="5400" dirty="0" smtClean="0"/>
              <a:t>» </a:t>
            </a:r>
            <a:endParaRPr lang="en-GB" sz="5400" dirty="0" smtClean="0"/>
          </a:p>
        </p:txBody>
      </p:sp>
    </p:spTree>
    <p:extLst>
      <p:ext uri="{BB962C8B-B14F-4D97-AF65-F5344CB8AC3E}">
        <p14:creationId xmlns:p14="http://schemas.microsoft.com/office/powerpoint/2010/main" val="1632368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8338" y="159063"/>
            <a:ext cx="10645462" cy="1888678"/>
          </a:xfrm>
        </p:spPr>
        <p:txBody>
          <a:bodyPr>
            <a:normAutofit fontScale="90000"/>
          </a:bodyPr>
          <a:lstStyle/>
          <a:p>
            <a:r>
              <a:rPr lang="lv-LV" dirty="0" smtClean="0"/>
              <a:t>“Latvijas Architektūra” – </a:t>
            </a:r>
            <a:r>
              <a:rPr lang="lv-LV" dirty="0" smtClean="0"/>
              <a:t>magazine for architects,  designers and builders.</a:t>
            </a:r>
            <a:endParaRPr lang="lv-LV" dirty="0"/>
          </a:p>
        </p:txBody>
      </p:sp>
      <p:sp>
        <p:nvSpPr>
          <p:cNvPr id="3" name="Content Placeholder 2"/>
          <p:cNvSpPr>
            <a:spLocks noGrp="1"/>
          </p:cNvSpPr>
          <p:nvPr>
            <p:ph idx="1"/>
          </p:nvPr>
        </p:nvSpPr>
        <p:spPr>
          <a:xfrm>
            <a:off x="1262130" y="2511380"/>
            <a:ext cx="9298546" cy="3322750"/>
          </a:xfrm>
        </p:spPr>
        <p:txBody>
          <a:bodyPr>
            <a:normAutofit/>
          </a:bodyPr>
          <a:lstStyle/>
          <a:p>
            <a:pPr marL="0" indent="0">
              <a:buNone/>
            </a:pPr>
            <a:r>
              <a:rPr lang="lv-LV" sz="1900" dirty="0" smtClean="0"/>
              <a:t>21 year has passed since the first issue of </a:t>
            </a:r>
            <a:r>
              <a:rPr lang="lv-LV" sz="1900" dirty="0" smtClean="0"/>
              <a:t>”</a:t>
            </a:r>
            <a:r>
              <a:rPr lang="lv-LV" sz="1900" dirty="0" smtClean="0"/>
              <a:t>Latvijas Architektūra</a:t>
            </a:r>
            <a:r>
              <a:rPr lang="lv-LV" sz="1900" dirty="0" smtClean="0"/>
              <a:t>” was published. Then, in 1995 it was fully devoted to the opening of renovated pearl of Latvian culture – the National Opera House. </a:t>
            </a:r>
            <a:endParaRPr lang="lv-LV" sz="1900" dirty="0"/>
          </a:p>
          <a:p>
            <a:pPr marL="0" indent="0">
              <a:buNone/>
            </a:pPr>
            <a:r>
              <a:rPr lang="lv-LV" sz="1900" dirty="0" smtClean="0"/>
              <a:t>21 year later we look at this building with different attitude understanding its huge influence on the cultural life of L</a:t>
            </a:r>
            <a:r>
              <a:rPr lang="en-US" sz="1900" dirty="0" smtClean="0"/>
              <a:t>a</a:t>
            </a:r>
            <a:r>
              <a:rPr lang="lv-LV" sz="1900" dirty="0" smtClean="0"/>
              <a:t>tvia and the economic growth as well. There are many similar stories to be told about other buildings constructed years ago but showing their real value only after experience of exploitation.</a:t>
            </a:r>
          </a:p>
          <a:p>
            <a:pPr marL="0" indent="0">
              <a:buNone/>
            </a:pPr>
            <a:r>
              <a:rPr lang="lv-LV" sz="1900" dirty="0" smtClean="0"/>
              <a:t>Therefore, the main topic of the anniversary edition of “L</a:t>
            </a:r>
            <a:r>
              <a:rPr lang="en-US" sz="1900" dirty="0" smtClean="0"/>
              <a:t>a</a:t>
            </a:r>
            <a:r>
              <a:rPr lang="lv-LV" sz="1900" dirty="0" smtClean="0"/>
              <a:t>tvijas Architekt</a:t>
            </a:r>
            <a:r>
              <a:rPr lang="lv-LV" sz="1900" dirty="0" smtClean="0"/>
              <a:t>ūra” is: </a:t>
            </a:r>
          </a:p>
          <a:p>
            <a:pPr marL="0" indent="0" algn="ctr">
              <a:buNone/>
            </a:pPr>
            <a:r>
              <a:rPr lang="lv-LV" sz="4800" dirty="0" smtClean="0">
                <a:latin typeface="American Typewriter"/>
                <a:cs typeface="American Typewriter"/>
              </a:rPr>
              <a:t>Re’visited</a:t>
            </a:r>
            <a:endParaRPr lang="lv-LV" sz="4800" dirty="0" smtClean="0">
              <a:latin typeface="American Typewriter"/>
              <a:cs typeface="American Typewriter"/>
            </a:endParaRPr>
          </a:p>
          <a:p>
            <a:endParaRPr lang="lv-LV" dirty="0"/>
          </a:p>
          <a:p>
            <a:endParaRPr lang="lv-LV" dirty="0" smtClean="0"/>
          </a:p>
        </p:txBody>
      </p:sp>
    </p:spTree>
    <p:extLst>
      <p:ext uri="{BB962C8B-B14F-4D97-AF65-F5344CB8AC3E}">
        <p14:creationId xmlns:p14="http://schemas.microsoft.com/office/powerpoint/2010/main" val="3766930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dirty="0" smtClean="0">
                <a:latin typeface="American Typewriter"/>
                <a:cs typeface="American Typewriter"/>
              </a:rPr>
              <a:t>Re’visited:</a:t>
            </a:r>
            <a:endParaRPr lang="lv-LV" dirty="0"/>
          </a:p>
        </p:txBody>
      </p:sp>
      <p:sp>
        <p:nvSpPr>
          <p:cNvPr id="3" name="Content Placeholder 2"/>
          <p:cNvSpPr>
            <a:spLocks noGrp="1"/>
          </p:cNvSpPr>
          <p:nvPr>
            <p:ph idx="1"/>
          </p:nvPr>
        </p:nvSpPr>
        <p:spPr/>
        <p:txBody>
          <a:bodyPr>
            <a:normAutofit fontScale="92500" lnSpcReduction="20000"/>
          </a:bodyPr>
          <a:lstStyle/>
          <a:p>
            <a:pPr marL="0" indent="0">
              <a:buNone/>
            </a:pPr>
            <a:r>
              <a:rPr lang="lv-LV" dirty="0" smtClean="0"/>
              <a:t>We will visit the buildings that have been highly awarded after their construction many years ago, we will meet their inhabitants, developers, users, managers. We will question them on pluses of minuses of exploitation:</a:t>
            </a:r>
          </a:p>
          <a:p>
            <a:r>
              <a:rPr lang="lv-LV" dirty="0" smtClean="0"/>
              <a:t>How do inhabitants feel living or working in a building with architecture awards?</a:t>
            </a:r>
          </a:p>
          <a:p>
            <a:r>
              <a:rPr lang="lv-LV" dirty="0" smtClean="0"/>
              <a:t>Which investments in materials and technologies have proved themselves as long lasting?</a:t>
            </a:r>
          </a:p>
          <a:p>
            <a:r>
              <a:rPr lang="lv-LV" dirty="0" smtClean="0"/>
              <a:t>How different technological solutions have influenced the exploitation costs of the building?</a:t>
            </a:r>
          </a:p>
          <a:p>
            <a:r>
              <a:rPr lang="lv-LV" dirty="0" smtClean="0"/>
              <a:t>Do buildings constructed 10-20 years ago still represent todays understanding of modern architecture?</a:t>
            </a:r>
            <a:endParaRPr lang="lv-LV" dirty="0"/>
          </a:p>
        </p:txBody>
      </p:sp>
    </p:spTree>
    <p:extLst>
      <p:ext uri="{BB962C8B-B14F-4D97-AF65-F5344CB8AC3E}">
        <p14:creationId xmlns:p14="http://schemas.microsoft.com/office/powerpoint/2010/main" val="3218840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smtClean="0"/>
              <a:t>Speciall offer for advertisers of the anniversarry issue</a:t>
            </a:r>
            <a:endParaRPr lang="lv-LV" dirty="0"/>
          </a:p>
        </p:txBody>
      </p:sp>
      <p:sp>
        <p:nvSpPr>
          <p:cNvPr id="3" name="Content Placeholder 2"/>
          <p:cNvSpPr>
            <a:spLocks noGrp="1"/>
          </p:cNvSpPr>
          <p:nvPr>
            <p:ph idx="1"/>
          </p:nvPr>
        </p:nvSpPr>
        <p:spPr/>
        <p:txBody>
          <a:bodyPr/>
          <a:lstStyle/>
          <a:p>
            <a:r>
              <a:rPr lang="lv-LV" dirty="0" smtClean="0"/>
              <a:t>Book one page for a very speccial anniversarry issue price 990 EUR and get one page in the same magazine issue for free!</a:t>
            </a:r>
          </a:p>
          <a:p>
            <a:r>
              <a:rPr lang="lv-LV" dirty="0"/>
              <a:t>Book </a:t>
            </a:r>
            <a:r>
              <a:rPr lang="en-US" dirty="0" smtClean="0"/>
              <a:t>½</a:t>
            </a:r>
            <a:r>
              <a:rPr lang="lv-LV" dirty="0" smtClean="0"/>
              <a:t> page for a very speccial anniversarry issue price 690 EUR and get </a:t>
            </a:r>
            <a:r>
              <a:rPr lang="en-US" dirty="0" smtClean="0"/>
              <a:t>½</a:t>
            </a:r>
            <a:r>
              <a:rPr lang="lv-LV" dirty="0" smtClean="0"/>
              <a:t> page in the same magazine issue for free!</a:t>
            </a:r>
          </a:p>
          <a:p>
            <a:r>
              <a:rPr lang="lv-LV" dirty="0" smtClean="0"/>
              <a:t>Deadline for bookings and ad material august 22nd. </a:t>
            </a:r>
            <a:endParaRPr lang="lv-LV" dirty="0" smtClean="0"/>
          </a:p>
          <a:p>
            <a:r>
              <a:rPr lang="en-US" dirty="0" smtClean="0"/>
              <a:t>S</a:t>
            </a:r>
            <a:r>
              <a:rPr lang="lv-LV" dirty="0" smtClean="0"/>
              <a:t>peccial offer valid only in combination with prepayment before august 31st. </a:t>
            </a:r>
            <a:endParaRPr lang="lv-LV" dirty="0"/>
          </a:p>
        </p:txBody>
      </p:sp>
    </p:spTree>
    <p:extLst>
      <p:ext uri="{BB962C8B-B14F-4D97-AF65-F5344CB8AC3E}">
        <p14:creationId xmlns:p14="http://schemas.microsoft.com/office/powerpoint/2010/main" val="1923691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smtClean="0"/>
              <a:t>About magazine «</a:t>
            </a:r>
            <a:r>
              <a:rPr lang="lv-LV" dirty="0" smtClean="0"/>
              <a:t>Latvijas Architektūra»</a:t>
            </a:r>
            <a:endParaRPr lang="lv-LV" dirty="0"/>
          </a:p>
        </p:txBody>
      </p:sp>
      <p:sp>
        <p:nvSpPr>
          <p:cNvPr id="3" name="Content Placeholder 2"/>
          <p:cNvSpPr>
            <a:spLocks noGrp="1"/>
          </p:cNvSpPr>
          <p:nvPr>
            <p:ph idx="1"/>
          </p:nvPr>
        </p:nvSpPr>
        <p:spPr/>
        <p:txBody>
          <a:bodyPr>
            <a:normAutofit/>
          </a:bodyPr>
          <a:lstStyle/>
          <a:p>
            <a:pPr marL="0" indent="0">
              <a:buNone/>
            </a:pPr>
            <a:r>
              <a:rPr lang="lv-LV" dirty="0" smtClean="0"/>
              <a:t>The </a:t>
            </a:r>
            <a:r>
              <a:rPr lang="lv-LV" dirty="0"/>
              <a:t>only professional magazine of architecture and design in L</a:t>
            </a:r>
            <a:r>
              <a:rPr lang="en-US" dirty="0"/>
              <a:t>a</a:t>
            </a:r>
            <a:r>
              <a:rPr lang="lv-LV" dirty="0"/>
              <a:t>tvia, published bimonthly since 1995. </a:t>
            </a:r>
          </a:p>
          <a:p>
            <a:pPr marL="0" indent="0">
              <a:buNone/>
            </a:pPr>
            <a:r>
              <a:rPr lang="lv-LV" dirty="0"/>
              <a:t>Average readership 10.000 (Cover, TNS 2015)</a:t>
            </a:r>
          </a:p>
          <a:p>
            <a:pPr marL="0" indent="0">
              <a:buNone/>
            </a:pPr>
            <a:r>
              <a:rPr lang="lv-LV" dirty="0"/>
              <a:t>Very specific reader profile – architects, designers, builders, developers. All of them – decision makers and decision influencers of huge amount of purchases in construction, </a:t>
            </a:r>
            <a:r>
              <a:rPr lang="lv-LV" dirty="0" smtClean="0"/>
              <a:t>restoration </a:t>
            </a:r>
            <a:r>
              <a:rPr lang="lv-LV" dirty="0"/>
              <a:t>and interior design process.</a:t>
            </a:r>
          </a:p>
          <a:p>
            <a:pPr marL="0" indent="0">
              <a:buNone/>
            </a:pPr>
            <a:endParaRPr lang="lv-LV" dirty="0" smtClean="0"/>
          </a:p>
        </p:txBody>
      </p:sp>
    </p:spTree>
    <p:extLst>
      <p:ext uri="{BB962C8B-B14F-4D97-AF65-F5344CB8AC3E}">
        <p14:creationId xmlns:p14="http://schemas.microsoft.com/office/powerpoint/2010/main" val="2568557591"/>
      </p:ext>
    </p:extLst>
  </p:cSld>
  <p:clrMapOvr>
    <a:masterClrMapping/>
  </p:clrMapOvr>
</p:sld>
</file>

<file path=ppt/theme/theme1.xml><?xml version="1.0" encoding="utf-8"?>
<a:theme xmlns:a="http://schemas.openxmlformats.org/drawingml/2006/main" name="Depth">
  <a:themeElements>
    <a:clrScheme name="Depth">
      <a:dk1>
        <a:sysClr val="windowText" lastClr="000000"/>
      </a:dk1>
      <a:lt1>
        <a:sysClr val="window" lastClr="FFFFFF"/>
      </a:lt1>
      <a:dk2>
        <a:srgbClr val="4B4B4B"/>
      </a:dk2>
      <a:lt2>
        <a:srgbClr val="8ED5C1"/>
      </a:lt2>
      <a:accent1>
        <a:srgbClr val="73CBB2"/>
      </a:accent1>
      <a:accent2>
        <a:srgbClr val="AACD5B"/>
      </a:accent2>
      <a:accent3>
        <a:srgbClr val="65A9E1"/>
      </a:accent3>
      <a:accent4>
        <a:srgbClr val="6274D8"/>
      </a:accent4>
      <a:accent5>
        <a:srgbClr val="AB54D7"/>
      </a:accent5>
      <a:accent6>
        <a:srgbClr val="D15B37"/>
      </a:accent6>
      <a:hlink>
        <a:srgbClr val="BFE962"/>
      </a:hlink>
      <a:folHlink>
        <a:srgbClr val="C0D591"/>
      </a:folHlink>
    </a:clrScheme>
    <a:fontScheme name="Depth">
      <a:majorFont>
        <a:latin typeface="Corbel"/>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Depth" id="{7BEAFC2A-325C-49C4-AC08-2B765DA903F9}" vid="{47428100-C732-4B2E-A30A-5273F581A0FA}"/>
    </a:ext>
  </a:extLst>
</a:theme>
</file>

<file path=docProps/app.xml><?xml version="1.0" encoding="utf-8"?>
<Properties xmlns="http://schemas.openxmlformats.org/officeDocument/2006/extended-properties" xmlns:vt="http://schemas.openxmlformats.org/officeDocument/2006/docPropsVTypes">
  <Template>TM04033923[[fn=Depth]]</Template>
  <TotalTime>925</TotalTime>
  <Words>380</Words>
  <Application>Microsoft Macintosh PowerPoint</Application>
  <PresentationFormat>Custom</PresentationFormat>
  <Paragraphs>24</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Depth</vt:lpstr>
      <vt:lpstr>“Izdevniecība Lilita LAB”</vt:lpstr>
      <vt:lpstr>“Latvijas Architektūra” – magazine for architects,  designers and builders.</vt:lpstr>
      <vt:lpstr>Re’visited:</vt:lpstr>
      <vt:lpstr>Speciall offer for advertisers of the anniversarry issue</vt:lpstr>
      <vt:lpstr>About magazine «Latvijas Architektūra»</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Gunita</dc:creator>
  <cp:lastModifiedBy>A R</cp:lastModifiedBy>
  <cp:revision>22</cp:revision>
  <dcterms:created xsi:type="dcterms:W3CDTF">2016-07-10T20:57:44Z</dcterms:created>
  <dcterms:modified xsi:type="dcterms:W3CDTF">2016-07-29T11:15:13Z</dcterms:modified>
</cp:coreProperties>
</file>